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61" r:id="rId2"/>
    <p:sldId id="257" r:id="rId3"/>
    <p:sldId id="258" r:id="rId4"/>
    <p:sldId id="256" r:id="rId5"/>
    <p:sldId id="260" r:id="rId6"/>
    <p:sldId id="263" r:id="rId7"/>
    <p:sldId id="262" r:id="rId8"/>
    <p:sldId id="269" r:id="rId9"/>
    <p:sldId id="270" r:id="rId10"/>
    <p:sldId id="268" r:id="rId11"/>
    <p:sldId id="271" r:id="rId12"/>
    <p:sldId id="272" r:id="rId13"/>
    <p:sldId id="273" r:id="rId14"/>
    <p:sldId id="276" r:id="rId15"/>
    <p:sldId id="277" r:id="rId16"/>
    <p:sldId id="274" r:id="rId17"/>
    <p:sldId id="278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50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F486-DF8B-484D-9A41-6FD7D33A31E1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2AAA4-5D72-42BE-B98F-34C99F82AD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106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2AAA4-5D72-42BE-B98F-34C99F82AD1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925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373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5020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946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81769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065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38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045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205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979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725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580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0937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0500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1754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305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288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074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DC9AE9F-D707-4470-BF06-B1F303C6102E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FA670-56DB-4078-930A-464452FDCF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2775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gif"/><Relationship Id="rId5" Type="http://schemas.openxmlformats.org/officeDocument/2006/relationships/hyperlink" Target="http://www.oborudovanie.ru/files_big/329103_001.gif" TargetMode="Externa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g-fotki.yandex.ru/get/3307/sharlen59.12/0_1d092_61ddc895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dusvivendi.ru/photos/large_1150120193165850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01.olx.ru/ui/3/89/73/62108673_2---WHess-Lublin-XIX-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2815" y="1551709"/>
            <a:ext cx="953633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6600">
                <a:solidFill>
                  <a:schemeClr val="tx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cap="none" spc="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br>
              <a:rPr lang="ru-RU" sz="5400" b="1" cap="none" spc="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cap="none" spc="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«Грамм </a:t>
            </a:r>
            <a:r>
              <a:rPr lang="ru-RU" sz="5400" b="1" cap="none" spc="0" dirty="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единица измерения массы»</a:t>
            </a:r>
            <a:endParaRPr lang="ru-RU" sz="5400" b="1" cap="none" spc="0" dirty="0">
              <a:ln w="6600">
                <a:solidFill>
                  <a:schemeClr val="tx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815" y="665018"/>
            <a:ext cx="9078930" cy="11700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к уроку математики 3 класс «УМК» Школа России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777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2-tub.yandex.net/i?id=110592445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9414" y="720904"/>
            <a:ext cx="3730015" cy="2664296"/>
          </a:xfrm>
          <a:prstGeom prst="rect">
            <a:avLst/>
          </a:prstGeom>
          <a:noFill/>
        </p:spPr>
      </p:pic>
      <p:pic>
        <p:nvPicPr>
          <p:cNvPr id="24580" name="Picture 4" descr="http://im8-tub.yandex.net/i?id=35477606-0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2904" y="1212618"/>
            <a:ext cx="2592288" cy="2592290"/>
          </a:xfrm>
          <a:prstGeom prst="rect">
            <a:avLst/>
          </a:prstGeom>
          <a:noFill/>
        </p:spPr>
      </p:pic>
      <p:pic>
        <p:nvPicPr>
          <p:cNvPr id="24582" name="Picture 6" descr="http://im4-tub.yandex.net/i?id=144906894-20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665" y="3804908"/>
            <a:ext cx="3415764" cy="2664296"/>
          </a:xfrm>
          <a:prstGeom prst="rect">
            <a:avLst/>
          </a:prstGeom>
          <a:noFill/>
        </p:spPr>
      </p:pic>
      <p:pic>
        <p:nvPicPr>
          <p:cNvPr id="7" name="i-main-pic" descr="Картинка 16 из 5281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2346" y="2508763"/>
            <a:ext cx="3409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340598" y="209870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весы</a:t>
            </a:r>
          </a:p>
        </p:txBody>
      </p:sp>
    </p:spTree>
    <p:extLst>
      <p:ext uri="{BB962C8B-B14F-4D97-AF65-F5344CB8AC3E}">
        <p14:creationId xmlns:p14="http://schemas.microsoft.com/office/powerpoint/2010/main" xmlns="" val="1752295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5604" y="928670"/>
            <a:ext cx="6429420" cy="57150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9786" y="0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Гири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10381" y="1500175"/>
            <a:ext cx="1202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500 г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96199" y="4572009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 г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81687" y="5929331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 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81884" y="6000769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10644" y="5143513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г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39272" y="5857893"/>
            <a:ext cx="740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09787" y="3714753"/>
            <a:ext cx="1202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г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81885" y="3500439"/>
            <a:ext cx="1202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г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38679" y="5786455"/>
            <a:ext cx="971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50 г</a:t>
            </a:r>
          </a:p>
        </p:txBody>
      </p:sp>
    </p:spTree>
    <p:extLst>
      <p:ext uri="{BB962C8B-B14F-4D97-AF65-F5344CB8AC3E}">
        <p14:creationId xmlns:p14="http://schemas.microsoft.com/office/powerpoint/2010/main" xmlns="" val="171268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http://im0-tub.yandex.net/i?id=298752109-06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185" y="286812"/>
            <a:ext cx="1500198" cy="1590612"/>
          </a:xfrm>
          <a:prstGeom prst="rect">
            <a:avLst/>
          </a:prstGeom>
          <a:noFill/>
        </p:spPr>
      </p:pic>
      <p:sp>
        <p:nvSpPr>
          <p:cNvPr id="46" name="Равно 45"/>
          <p:cNvSpPr/>
          <p:nvPr/>
        </p:nvSpPr>
        <p:spPr>
          <a:xfrm>
            <a:off x="3616670" y="282265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7" name="Picture 2" descr="http://im8-tub.yandex.net/i?id=57853947-1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3902" y="2708920"/>
            <a:ext cx="1694764" cy="1141864"/>
          </a:xfrm>
          <a:prstGeom prst="rect">
            <a:avLst/>
          </a:prstGeom>
          <a:noFill/>
        </p:spPr>
      </p:pic>
      <p:sp>
        <p:nvSpPr>
          <p:cNvPr id="48" name="Равно 47"/>
          <p:cNvSpPr/>
          <p:nvPr/>
        </p:nvSpPr>
        <p:spPr>
          <a:xfrm>
            <a:off x="3728120" y="60713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9" name="Picture 6" descr="http://im0-tub.yandex.net/i?id=57131501-14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21198" y="4725144"/>
            <a:ext cx="1525796" cy="1250334"/>
          </a:xfrm>
          <a:prstGeom prst="rect">
            <a:avLst/>
          </a:prstGeom>
          <a:noFill/>
        </p:spPr>
      </p:pic>
      <p:sp>
        <p:nvSpPr>
          <p:cNvPr id="51" name="Равно 50"/>
          <p:cNvSpPr/>
          <p:nvPr/>
        </p:nvSpPr>
        <p:spPr>
          <a:xfrm>
            <a:off x="3805471" y="48931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оле 7"/>
          <p:cNvSpPr txBox="1"/>
          <p:nvPr/>
        </p:nvSpPr>
        <p:spPr>
          <a:xfrm>
            <a:off x="4812059" y="516651"/>
            <a:ext cx="4959737" cy="1095375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a typeface="Calibri"/>
                <a:cs typeface="Times New Roman"/>
              </a:rPr>
              <a:t>5</a:t>
            </a:r>
            <a:r>
              <a:rPr lang="ru-RU" sz="6000" dirty="0" smtClean="0">
                <a:solidFill>
                  <a:schemeClr val="tx1"/>
                </a:solidFill>
                <a:ea typeface="Calibri"/>
                <a:cs typeface="Times New Roman"/>
              </a:rPr>
              <a:t>5000   кг</a:t>
            </a:r>
            <a:endParaRPr lang="ru-RU" sz="36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53" name="Поле 12"/>
          <p:cNvSpPr txBox="1"/>
          <p:nvPr/>
        </p:nvSpPr>
        <p:spPr>
          <a:xfrm>
            <a:off x="4812060" y="2822652"/>
            <a:ext cx="4380284" cy="1028132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latin typeface="Calibri"/>
                <a:ea typeface="Calibri"/>
                <a:cs typeface="Times New Roman"/>
              </a:rPr>
              <a:t>1</a:t>
            </a:r>
            <a:r>
              <a:rPr lang="ru-RU" sz="6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1000</a:t>
            </a:r>
            <a:r>
              <a:rPr lang="ru-RU" sz="6000" dirty="0" smtClean="0">
                <a:latin typeface="Calibri"/>
                <a:ea typeface="Calibri"/>
                <a:cs typeface="Times New Roman"/>
              </a:rPr>
              <a:t>00 </a:t>
            </a:r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кг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4" name="Поле 17"/>
          <p:cNvSpPr txBox="1"/>
          <p:nvPr/>
        </p:nvSpPr>
        <p:spPr>
          <a:xfrm>
            <a:off x="4812060" y="4725144"/>
            <a:ext cx="4380284" cy="1250334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latin typeface="Calibri"/>
                <a:ea typeface="Calibri"/>
                <a:cs typeface="Times New Roman"/>
              </a:rPr>
              <a:t>500     </a:t>
            </a:r>
            <a:r>
              <a:rPr lang="ru-RU" sz="6600" dirty="0">
                <a:solidFill>
                  <a:schemeClr val="bg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120309" y="541894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7858287" y="2806738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7514223" y="4807924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76712" y="5061410"/>
            <a:ext cx="748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/>
              <a:t>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0005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6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Равно 45"/>
          <p:cNvSpPr/>
          <p:nvPr/>
        </p:nvSpPr>
        <p:spPr>
          <a:xfrm>
            <a:off x="3616670" y="282265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Равно 47"/>
          <p:cNvSpPr/>
          <p:nvPr/>
        </p:nvSpPr>
        <p:spPr>
          <a:xfrm>
            <a:off x="3728120" y="60713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Равно 50"/>
          <p:cNvSpPr/>
          <p:nvPr/>
        </p:nvSpPr>
        <p:spPr>
          <a:xfrm>
            <a:off x="3805471" y="48931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оле 7"/>
          <p:cNvSpPr txBox="1"/>
          <p:nvPr/>
        </p:nvSpPr>
        <p:spPr>
          <a:xfrm>
            <a:off x="4812060" y="516651"/>
            <a:ext cx="4380284" cy="1095375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solidFill>
                  <a:schemeClr val="tx1"/>
                </a:solidFill>
                <a:ea typeface="Calibri"/>
                <a:cs typeface="Times New Roman"/>
              </a:rPr>
              <a:t>200    </a:t>
            </a:r>
            <a:r>
              <a:rPr lang="ru-RU" sz="6000" dirty="0">
                <a:solidFill>
                  <a:schemeClr val="tx1"/>
                </a:solidFill>
                <a:ea typeface="Calibri"/>
                <a:cs typeface="Times New Roman"/>
              </a:rPr>
              <a:t>г</a:t>
            </a:r>
            <a:endParaRPr lang="ru-RU" sz="36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53" name="Поле 12"/>
          <p:cNvSpPr txBox="1"/>
          <p:nvPr/>
        </p:nvSpPr>
        <p:spPr>
          <a:xfrm>
            <a:off x="4812060" y="2822652"/>
            <a:ext cx="4380284" cy="1028132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latin typeface="Calibri"/>
                <a:ea typeface="Calibri"/>
                <a:cs typeface="Times New Roman"/>
              </a:rPr>
              <a:t>5    </a:t>
            </a:r>
            <a:r>
              <a:rPr lang="ru-RU" sz="60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кг</a:t>
            </a:r>
            <a:endParaRPr lang="ru-RU" sz="36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54" name="Поле 17"/>
          <p:cNvSpPr txBox="1"/>
          <p:nvPr/>
        </p:nvSpPr>
        <p:spPr>
          <a:xfrm>
            <a:off x="4812060" y="4725144"/>
            <a:ext cx="4380284" cy="1250334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   5</a:t>
            </a:r>
            <a:r>
              <a:rPr lang="ru-RU" sz="6000" dirty="0" smtClean="0">
                <a:latin typeface="Calibri"/>
                <a:ea typeface="Calibri"/>
                <a:cs typeface="Times New Roman"/>
              </a:rPr>
              <a:t>2     </a:t>
            </a:r>
            <a:r>
              <a:rPr lang="ru-RU" sz="6000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кг</a:t>
            </a:r>
            <a:endParaRPr lang="ru-RU" sz="3600" dirty="0">
              <a:solidFill>
                <a:schemeClr val="bg1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Рисунок 13" descr="Ручка камера продажа видеокамеры цифровые АУДИО, ВИДЕО, БЫТОВАЯ ТЕХНИКА / Промышленная доска объявлений России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9536" y="330913"/>
            <a:ext cx="1697134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http://im3-tub.yandex.net/i?id=260767837-11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6" y="2599388"/>
            <a:ext cx="1512168" cy="1405677"/>
          </a:xfrm>
          <a:prstGeom prst="rect">
            <a:avLst/>
          </a:prstGeom>
          <a:noFill/>
        </p:spPr>
      </p:pic>
      <p:pic>
        <p:nvPicPr>
          <p:cNvPr id="16" name="Picture 2" descr="http://im3-tub.yandex.net/i?id=378896343-10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9536" y="4633946"/>
            <a:ext cx="1808584" cy="16753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217181" y="516650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163156" y="2747247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586999" y="4880103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6757" y="2906055"/>
            <a:ext cx="5693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257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3691" y="609852"/>
            <a:ext cx="3403396" cy="686685"/>
          </a:xfrm>
        </p:spPr>
        <p:txBody>
          <a:bodyPr/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320" y="1296536"/>
            <a:ext cx="11081982" cy="5131559"/>
          </a:xfrm>
        </p:spPr>
        <p:txBody>
          <a:bodyPr>
            <a:normAutofit/>
          </a:bodyPr>
          <a:lstStyle/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г       1 кг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кг          500 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г        3 кг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г        1 кг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кг            9 кг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732 г           810 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г          6 кг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99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3691" y="609852"/>
            <a:ext cx="3403396" cy="686685"/>
          </a:xfrm>
        </p:spPr>
        <p:txBody>
          <a:bodyPr/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320" y="1296536"/>
            <a:ext cx="11081982" cy="5131559"/>
          </a:xfrm>
        </p:spPr>
        <p:txBody>
          <a:bodyPr>
            <a:normAutofit/>
          </a:bodyPr>
          <a:lstStyle/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 г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кг</a:t>
            </a:r>
          </a:p>
          <a:p>
            <a:pPr algn="ctr">
              <a:tabLst>
                <a:tab pos="3857625" algn="l"/>
              </a:tabLst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 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 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г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г 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кг</a:t>
            </a:r>
          </a:p>
          <a:p>
            <a:pPr algn="ctr">
              <a:tabLst>
                <a:tab pos="3857625" algn="l"/>
              </a:tabLst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кг</a:t>
            </a:r>
          </a:p>
          <a:p>
            <a:pPr algn="ctr">
              <a:tabLst>
                <a:tab pos="3857625" algn="l"/>
              </a:tabLst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732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810 г</a:t>
            </a:r>
          </a:p>
          <a:p>
            <a:pPr algn="ctr">
              <a:tabLst>
                <a:tab pos="3857625" algn="l"/>
              </a:tabLst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г  </a:t>
            </a:r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кг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99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421" y="739321"/>
            <a:ext cx="11104611" cy="630260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Юля купила 2кг картофеля, 1кг моркови и полкило лука. Сколько весила ее покупка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8384274" y="3367704"/>
            <a:ext cx="3807726" cy="2913797"/>
          </a:xfrm>
          <a:prstGeom prst="star3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09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2421" y="739321"/>
            <a:ext cx="11104611" cy="630260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Юля купила 2кг картофеля, 1кг моркови и полкило лука. Сколько весила ее покупка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</a:t>
            </a:r>
            <a:r>
              <a:rPr lang="en-US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2000 г</a:t>
            </a:r>
            <a:b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кг = 1000 г</a:t>
            </a:r>
            <a:b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полкило = 500 г</a:t>
            </a:r>
            <a:b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 г+1000 г +500 г =3500 г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8384274" y="3367704"/>
            <a:ext cx="3807726" cy="2913797"/>
          </a:xfrm>
          <a:prstGeom prst="star32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3500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09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9923" y="350547"/>
            <a:ext cx="8825657" cy="823162"/>
          </a:xfrm>
        </p:spPr>
        <p:txBody>
          <a:bodyPr/>
          <a:lstStyle/>
          <a:p>
            <a:pPr algn="ctr"/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5684" y="1296538"/>
            <a:ext cx="10814133" cy="5117909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число, в котором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сотни, 4 десятка, 1 единица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число, в котором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сотни, 7 единиц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число, которое находится между числами 879 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881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число, которое при счете идет перед числом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990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Увеличьте число 22 в 10 раз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Уменьшите число 500 в 100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34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9762" y="395785"/>
            <a:ext cx="4203511" cy="1037895"/>
          </a:xfrm>
        </p:spPr>
        <p:txBody>
          <a:bodyPr/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41306" y="1433680"/>
            <a:ext cx="9640425" cy="4926177"/>
          </a:xfrm>
        </p:spPr>
        <p:txBody>
          <a:bodyPr/>
          <a:lstStyle/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241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880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989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220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marL="457200" indent="-457200" algn="ctr"/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480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92622" y="4319104"/>
            <a:ext cx="1917510" cy="1917510"/>
          </a:xfrm>
          <a:prstGeom prst="rect">
            <a:avLst/>
          </a:prstGeom>
        </p:spPr>
      </p:pic>
      <p:sp>
        <p:nvSpPr>
          <p:cNvPr id="8" name="Вертикальный свиток 7"/>
          <p:cNvSpPr/>
          <p:nvPr/>
        </p:nvSpPr>
        <p:spPr>
          <a:xfrm>
            <a:off x="8440134" y="268317"/>
            <a:ext cx="3562066" cy="628479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к нам на урок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Пришел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-педагог.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принес весы и гирьки.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он хочет нам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Маленькую единицу массы…</a:t>
            </a:r>
          </a:p>
          <a:p>
            <a:pPr algn="ctr"/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6428" y="3743859"/>
            <a:ext cx="2136647" cy="24927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61918" y="1961452"/>
            <a:ext cx="2900703" cy="433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4759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8240" y="1752411"/>
            <a:ext cx="4610101" cy="3448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6539" y="4841509"/>
            <a:ext cx="2167168" cy="15115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304" y="2503446"/>
            <a:ext cx="2373952" cy="19466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9222" y="398804"/>
            <a:ext cx="2434485" cy="16172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80371" y="933219"/>
            <a:ext cx="3465100" cy="216568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404820" y="3552683"/>
            <a:ext cx="1616202" cy="2800350"/>
          </a:xfrm>
          <a:prstGeom prst="rect">
            <a:avLst/>
          </a:prstGeom>
        </p:spPr>
      </p:pic>
      <p:sp>
        <p:nvSpPr>
          <p:cNvPr id="10" name="Текст 4"/>
          <p:cNvSpPr>
            <a:spLocks noGrp="1"/>
          </p:cNvSpPr>
          <p:nvPr>
            <p:ph type="body" sz="half" idx="4294967295"/>
          </p:nvPr>
        </p:nvSpPr>
        <p:spPr>
          <a:xfrm rot="10800000" flipV="1">
            <a:off x="3030098" y="151924"/>
            <a:ext cx="6660440" cy="148769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нужны единицы массы?</a:t>
            </a:r>
            <a:endParaRPr lang="ru-RU" sz="4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21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1598" y="3344815"/>
            <a:ext cx="6351312" cy="12271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Кило</a:t>
            </a:r>
            <a:r>
              <a:rPr lang="ru-RU" sz="7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</a:t>
            </a:r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-кг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95938" y="1298878"/>
            <a:ext cx="630265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Грамм-г</a:t>
            </a:r>
            <a:endParaRPr lang="ru-RU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86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2691" y="219500"/>
            <a:ext cx="10977906" cy="1117980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563" y="552650"/>
            <a:ext cx="115141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кг = 1000 г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Шоколадные конфеты, трюфели 1кг - Конфеты, батончики, суфле …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8298" y="1912535"/>
            <a:ext cx="4762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0275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 из 2163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1" y="260649"/>
            <a:ext cx="5076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7 из 2163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8" y="2996953"/>
            <a:ext cx="4860032" cy="358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22 из 2163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75521" y="3429001"/>
            <a:ext cx="4032448" cy="3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446218" y="751638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Старинные весы</a:t>
            </a:r>
          </a:p>
        </p:txBody>
      </p:sp>
    </p:spTree>
    <p:extLst>
      <p:ext uri="{BB962C8B-B14F-4D97-AF65-F5344CB8AC3E}">
        <p14:creationId xmlns:p14="http://schemas.microsoft.com/office/powerpoint/2010/main" xmlns="" val="422780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3-tub.yandex.net/i?id=12491034-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240" y="3861048"/>
            <a:ext cx="3312368" cy="2517400"/>
          </a:xfrm>
          <a:prstGeom prst="rect">
            <a:avLst/>
          </a:prstGeom>
          <a:noFill/>
        </p:spPr>
      </p:pic>
      <p:pic>
        <p:nvPicPr>
          <p:cNvPr id="28676" name="Picture 4" descr="http://im0-tub.yandex.net/i?id=120660009-01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3422" y="82441"/>
            <a:ext cx="3511659" cy="2448272"/>
          </a:xfrm>
          <a:prstGeom prst="rect">
            <a:avLst/>
          </a:prstGeom>
          <a:noFill/>
        </p:spPr>
      </p:pic>
      <p:pic>
        <p:nvPicPr>
          <p:cNvPr id="28678" name="Picture 6" descr="http://im5-tub.yandex.net/i?id=54470700-12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55512" y="3620453"/>
            <a:ext cx="2664296" cy="2664298"/>
          </a:xfrm>
          <a:prstGeom prst="rect">
            <a:avLst/>
          </a:prstGeom>
          <a:noFill/>
        </p:spPr>
      </p:pic>
      <p:pic>
        <p:nvPicPr>
          <p:cNvPr id="28680" name="Picture 8" descr="http://im6-tub.yandex.net/i?id=162591369-05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8169" y="3228965"/>
            <a:ext cx="2880320" cy="24002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60196" y="1162080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Кухонные весы</a:t>
            </a:r>
          </a:p>
        </p:txBody>
      </p:sp>
    </p:spTree>
    <p:extLst>
      <p:ext uri="{BB962C8B-B14F-4D97-AF65-F5344CB8AC3E}">
        <p14:creationId xmlns:p14="http://schemas.microsoft.com/office/powerpoint/2010/main" xmlns="" val="4192139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341</TotalTime>
  <Words>256</Words>
  <Application>Microsoft Office PowerPoint</Application>
  <PresentationFormat>Произвольный</PresentationFormat>
  <Paragraphs>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Ион</vt:lpstr>
      <vt:lpstr>Презентация к уроку математики 3 класс «УМК» Школа России </vt:lpstr>
      <vt:lpstr>Математический диктант</vt:lpstr>
      <vt:lpstr>Результаты</vt:lpstr>
      <vt:lpstr>Слайд 4</vt:lpstr>
      <vt:lpstr>Слайд 5</vt:lpstr>
      <vt:lpstr>    КилоГрамм-кг</vt:lpstr>
      <vt:lpstr> </vt:lpstr>
      <vt:lpstr>Слайд 8</vt:lpstr>
      <vt:lpstr>Слайд 9</vt:lpstr>
      <vt:lpstr>Слайд 10</vt:lpstr>
      <vt:lpstr>Слайд 11</vt:lpstr>
      <vt:lpstr>Слайд 12</vt:lpstr>
      <vt:lpstr>Слайд 13</vt:lpstr>
      <vt:lpstr>Сравните</vt:lpstr>
      <vt:lpstr>Сравните</vt:lpstr>
      <vt:lpstr> Юля купила 2кг картофеля, 1кг моркови и полкило лука. Сколько весила ее покупка?  </vt:lpstr>
      <vt:lpstr> Юля купила 2кг картофеля, 1кг моркови и полкило лука. Сколько весила ее покупка?  2 кг = 2000 г  1 кг = 1000 г полкило = 500 г  2000 г+1000 г +500 г =3500 г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Nade4ka</dc:creator>
  <cp:lastModifiedBy>Наташа</cp:lastModifiedBy>
  <cp:revision>38</cp:revision>
  <dcterms:created xsi:type="dcterms:W3CDTF">2018-03-18T14:33:15Z</dcterms:created>
  <dcterms:modified xsi:type="dcterms:W3CDTF">2020-04-02T12:01:47Z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983004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